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67" r:id="rId3"/>
    <p:sldId id="258" r:id="rId4"/>
    <p:sldId id="268" r:id="rId5"/>
    <p:sldId id="257" r:id="rId6"/>
    <p:sldId id="259" r:id="rId7"/>
    <p:sldId id="269" r:id="rId8"/>
    <p:sldId id="272" r:id="rId9"/>
    <p:sldId id="264" r:id="rId10"/>
    <p:sldId id="260" r:id="rId11"/>
    <p:sldId id="270" r:id="rId12"/>
    <p:sldId id="271" r:id="rId13"/>
    <p:sldId id="273" r:id="rId14"/>
    <p:sldId id="262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7" d="100"/>
          <a:sy n="77" d="100"/>
        </p:scale>
        <p:origin x="-10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B8881B71-3E85-4B73-9B58-4150157DE04E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CD039BE0-A3FC-4F95-9620-C54BF67930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65555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DBC2F-2B1F-4A02-BC51-2B0CFD917F7F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7F8A5-F679-4A56-88DF-D1382FB0BA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17009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6A871-EA0A-49D5-A3CB-68520ADA3381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53EEF-2FBD-46E1-B436-575289508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58326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D7349-FCDB-49C3-96F7-FA62E90B9CD8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54352-F744-42BF-82A2-55935DCEE2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71338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ADF9F-8897-4ADA-8BD8-A5C6F2B38A0A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FEEFF-E8A3-4210-892F-3BB7407C34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6809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9CF13-0D83-42ED-B36A-D52C13FE1852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9FF63-AD47-4D8A-9871-E87704148F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323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60EC3-FCBC-4EBC-B3E6-9B8FFBE877F2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6CD25-9F6B-42A4-9F0B-60DB768E49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00743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AB661-A0B0-4A3C-BFAB-232F5709382C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BA41E-B449-4F54-9765-DB7895DC23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5272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19A45-ACEB-4B2D-92CC-50F5AA032CAC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6FDE7-1B05-4A65-87B7-C3FFDBB6E5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88609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B479D-D113-4239-9AF9-B2D00433364B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E081D-26E8-4612-9C2E-745523718C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74084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20902-0AC4-44C9-BA2F-7176165ABBA6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3C76C-2558-4A07-98BE-9ACE2BF3BD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08478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9893D-409D-4BC5-AD37-4E1C4BA38CA3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1FD3-0F25-4A1D-AF0C-A93A69AE5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59017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17F5EC5-D604-4FBD-85C1-82322C140569}" type="datetimeFigureOut">
              <a:rPr lang="cs-CZ"/>
              <a:pPr>
                <a:defRPr/>
              </a:pPr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97F287-14A1-4722-BD3E-BEF4632352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Podnadpis 2"/>
          <p:cNvSpPr>
            <a:spLocks noGrp="1"/>
          </p:cNvSpPr>
          <p:nvPr>
            <p:ph type="subTitle" idx="1"/>
          </p:nvPr>
        </p:nvSpPr>
        <p:spPr>
          <a:xfrm>
            <a:off x="539750" y="1773238"/>
            <a:ext cx="8208963" cy="4248150"/>
          </a:xfrm>
        </p:spPr>
        <p:txBody>
          <a:bodyPr/>
          <a:lstStyle/>
          <a:p>
            <a:pPr eaLnBrk="1" hangingPunct="1">
              <a:defRPr/>
            </a:pPr>
            <a:endParaRPr lang="cs-CZ" b="1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cs-CZ" sz="4400" b="1" dirty="0" smtClean="0">
                <a:solidFill>
                  <a:srgbClr val="FF0000"/>
                </a:solidFill>
                <a:latin typeface="+mj-lt"/>
              </a:rPr>
              <a:t>SOUČASNOST  A  PERSPEKTIVY</a:t>
            </a:r>
          </a:p>
          <a:p>
            <a:pPr eaLnBrk="1" hangingPunct="1">
              <a:defRPr/>
            </a:pPr>
            <a:r>
              <a:rPr lang="cs-CZ" sz="4400" b="1" dirty="0" smtClean="0">
                <a:solidFill>
                  <a:srgbClr val="FF0000"/>
                </a:solidFill>
                <a:latin typeface="+mj-lt"/>
              </a:rPr>
              <a:t> ČSVTS</a:t>
            </a:r>
          </a:p>
          <a:p>
            <a:pPr eaLnBrk="1" hangingPunct="1">
              <a:defRPr/>
            </a:pPr>
            <a:endParaRPr lang="cs-CZ" b="1" dirty="0" smtClean="0">
              <a:solidFill>
                <a:srgbClr val="FF0000"/>
              </a:solidFill>
              <a:latin typeface="Arial" charset="0"/>
            </a:endParaRPr>
          </a:p>
          <a:p>
            <a:pPr eaLnBrk="1" hangingPunct="1">
              <a:defRPr/>
            </a:pPr>
            <a:r>
              <a:rPr lang="cs-CZ" b="1" dirty="0" smtClean="0">
                <a:solidFill>
                  <a:srgbClr val="0070C0"/>
                </a:solidFill>
                <a:latin typeface="Arial" charset="0"/>
              </a:rPr>
              <a:t>Jaromír Volf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869950"/>
          </a:xfrm>
        </p:spPr>
        <p:txBody>
          <a:bodyPr/>
          <a:lstStyle/>
          <a:p>
            <a:pPr eaLnBrk="1" hangingPunct="1"/>
            <a:r>
              <a:rPr lang="cs-CZ" altLang="cs-CZ" sz="4000" b="1" dirty="0" smtClean="0">
                <a:solidFill>
                  <a:srgbClr val="FF0000"/>
                </a:solidFill>
              </a:rPr>
              <a:t>České inovační partnerství</a:t>
            </a: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468313" y="1268413"/>
            <a:ext cx="8229600" cy="5256212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  <a:defRPr/>
            </a:pP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</a:rPr>
              <a:t>Doporučení připravit České inovační partnerství z iniciativy ČSVTS – sledováno 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Akčním programem </a:t>
            </a:r>
            <a:r>
              <a:rPr lang="cs-CZ" sz="2000" dirty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ČSVTS na léta </a:t>
            </a:r>
            <a:r>
              <a:rPr lang="cs-CZ" sz="2000" dirty="0" smtClean="0">
                <a:solidFill>
                  <a:schemeClr val="accent6">
                    <a:lumMod val="75000"/>
                  </a:schemeClr>
                </a:solidFill>
                <a:ea typeface="Calibri"/>
                <a:cs typeface="Times New Roman"/>
              </a:rPr>
              <a:t>2012-15</a:t>
            </a:r>
          </a:p>
          <a:p>
            <a:pPr marL="0" indent="0" algn="just" eaLnBrk="1" hangingPunct="1">
              <a:buFont typeface="Arial" charset="0"/>
              <a:buNone/>
              <a:defRPr/>
            </a:pPr>
            <a:r>
              <a:rPr lang="cs-CZ" sz="2800" b="1" dirty="0" smtClean="0">
                <a:solidFill>
                  <a:srgbClr val="C00000"/>
                </a:solidFill>
                <a:ea typeface="Calibri"/>
                <a:cs typeface="Times New Roman"/>
              </a:rPr>
              <a:t>Cíl:</a:t>
            </a:r>
          </a:p>
          <a:p>
            <a:pPr algn="just" eaLnBrk="1" hangingPunct="1">
              <a:buClr>
                <a:srgbClr val="00B0F0"/>
              </a:buClr>
              <a:buFont typeface="Wingdings" pitchFamily="2" charset="2"/>
              <a:buChar char="§"/>
              <a:defRPr/>
            </a:pPr>
            <a:r>
              <a:rPr lang="cs-CZ" sz="1900" dirty="0" smtClean="0">
                <a:solidFill>
                  <a:srgbClr val="0070C0"/>
                </a:solidFill>
              </a:rPr>
              <a:t>Vhodnou </a:t>
            </a:r>
            <a:r>
              <a:rPr lang="cs-CZ" sz="1900" dirty="0">
                <a:solidFill>
                  <a:srgbClr val="0070C0"/>
                </a:solidFill>
              </a:rPr>
              <a:t>formou spolupráce  členských organizací Svazu, Domů techniky, Svazu průmyslu a dopravy </a:t>
            </a:r>
            <a:r>
              <a:rPr lang="cs-CZ" sz="1900" dirty="0" smtClean="0">
                <a:solidFill>
                  <a:srgbClr val="0070C0"/>
                </a:solidFill>
              </a:rPr>
              <a:t>ČR - (uzavřená </a:t>
            </a:r>
            <a:r>
              <a:rPr lang="cs-CZ" sz="1900" dirty="0">
                <a:solidFill>
                  <a:srgbClr val="0070C0"/>
                </a:solidFill>
              </a:rPr>
              <a:t>smlouva mezi ČSVTS a </a:t>
            </a:r>
            <a:r>
              <a:rPr lang="cs-CZ" sz="1900" dirty="0" err="1">
                <a:solidFill>
                  <a:srgbClr val="0070C0"/>
                </a:solidFill>
              </a:rPr>
              <a:t>SPaD</a:t>
            </a:r>
            <a:r>
              <a:rPr lang="cs-CZ" sz="1900" dirty="0">
                <a:solidFill>
                  <a:srgbClr val="0070C0"/>
                </a:solidFill>
              </a:rPr>
              <a:t> ČR obsahuje i problematiku inovací) přispět k zvýšení konkurenceschopnosti ČR v letech </a:t>
            </a:r>
            <a:r>
              <a:rPr lang="cs-CZ" sz="1900" dirty="0" smtClean="0">
                <a:solidFill>
                  <a:srgbClr val="0070C0"/>
                </a:solidFill>
              </a:rPr>
              <a:t>2014-20.</a:t>
            </a:r>
          </a:p>
          <a:p>
            <a:pPr algn="just" eaLnBrk="1" hangingPunct="1">
              <a:buClr>
                <a:srgbClr val="00B0F0"/>
              </a:buClr>
              <a:buFont typeface="Wingdings" pitchFamily="2" charset="2"/>
              <a:buChar char="§"/>
              <a:defRPr/>
            </a:pPr>
            <a:r>
              <a:rPr lang="cs-CZ" sz="1900" dirty="0" smtClean="0">
                <a:solidFill>
                  <a:srgbClr val="0070C0"/>
                </a:solidFill>
              </a:rPr>
              <a:t>Odstraňovat nedostatky,  </a:t>
            </a:r>
            <a:r>
              <a:rPr lang="cs-CZ" sz="1900" dirty="0">
                <a:solidFill>
                  <a:srgbClr val="0070C0"/>
                </a:solidFill>
              </a:rPr>
              <a:t>související zejména v oblasti inovací s propojením vědy a výzkumu s </a:t>
            </a:r>
            <a:r>
              <a:rPr lang="cs-CZ" sz="1900" dirty="0" smtClean="0">
                <a:solidFill>
                  <a:srgbClr val="0070C0"/>
                </a:solidFill>
              </a:rPr>
              <a:t>praxí.</a:t>
            </a:r>
          </a:p>
          <a:p>
            <a:pPr algn="just" eaLnBrk="1" hangingPunct="1">
              <a:buClr>
                <a:srgbClr val="00B0F0"/>
              </a:buClr>
              <a:buFont typeface="Wingdings" pitchFamily="2" charset="2"/>
              <a:buChar char="§"/>
              <a:defRPr/>
            </a:pPr>
            <a:r>
              <a:rPr lang="cs-CZ" sz="1900" dirty="0" smtClean="0">
                <a:solidFill>
                  <a:srgbClr val="0070C0"/>
                </a:solidFill>
              </a:rPr>
              <a:t>Vytvořit </a:t>
            </a:r>
            <a:r>
              <a:rPr lang="cs-CZ" sz="1900" dirty="0">
                <a:solidFill>
                  <a:srgbClr val="0070C0"/>
                </a:solidFill>
              </a:rPr>
              <a:t>podmínky pro  širší zapojení zájmových organizací do tohoto procesu a  využitím současných forem  mezinárodní spolupráce všech  </a:t>
            </a:r>
            <a:r>
              <a:rPr lang="cs-CZ" sz="1900" dirty="0" err="1" smtClean="0">
                <a:solidFill>
                  <a:srgbClr val="0070C0"/>
                </a:solidFill>
              </a:rPr>
              <a:t>zaintere-sovaných</a:t>
            </a:r>
            <a:r>
              <a:rPr lang="cs-CZ" sz="1900" dirty="0" smtClean="0">
                <a:solidFill>
                  <a:srgbClr val="0070C0"/>
                </a:solidFill>
              </a:rPr>
              <a:t> </a:t>
            </a:r>
            <a:r>
              <a:rPr lang="cs-CZ" sz="1900" dirty="0">
                <a:solidFill>
                  <a:srgbClr val="0070C0"/>
                </a:solidFill>
              </a:rPr>
              <a:t>v nevládních mezinárodních  </a:t>
            </a:r>
            <a:r>
              <a:rPr lang="cs-CZ" sz="1900" dirty="0" smtClean="0">
                <a:solidFill>
                  <a:srgbClr val="0070C0"/>
                </a:solidFill>
              </a:rPr>
              <a:t>organizacích.</a:t>
            </a:r>
          </a:p>
          <a:p>
            <a:pPr algn="just" eaLnBrk="1" hangingPunct="1">
              <a:buClr>
                <a:srgbClr val="00B0F0"/>
              </a:buClr>
              <a:buFont typeface="Wingdings" pitchFamily="2" charset="2"/>
              <a:buChar char="§"/>
              <a:defRPr/>
            </a:pPr>
            <a:r>
              <a:rPr lang="cs-CZ" sz="1900" dirty="0" smtClean="0">
                <a:solidFill>
                  <a:srgbClr val="0070C0"/>
                </a:solidFill>
              </a:rPr>
              <a:t>Zintenzivnit </a:t>
            </a:r>
            <a:r>
              <a:rPr lang="cs-CZ" sz="1900" dirty="0">
                <a:solidFill>
                  <a:srgbClr val="0070C0"/>
                </a:solidFill>
              </a:rPr>
              <a:t>celý proces inovací v </a:t>
            </a:r>
            <a:r>
              <a:rPr lang="cs-CZ" sz="1900" dirty="0" smtClean="0">
                <a:solidFill>
                  <a:srgbClr val="0070C0"/>
                </a:solidFill>
              </a:rPr>
              <a:t>ČR.</a:t>
            </a:r>
          </a:p>
          <a:p>
            <a:pPr algn="just" eaLnBrk="1" hangingPunct="1">
              <a:buClr>
                <a:srgbClr val="00B0F0"/>
              </a:buClr>
              <a:buFont typeface="Wingdings" pitchFamily="2" charset="2"/>
              <a:buChar char="§"/>
              <a:defRPr/>
            </a:pPr>
            <a:r>
              <a:rPr lang="cs-CZ" sz="1900" dirty="0" smtClean="0">
                <a:solidFill>
                  <a:srgbClr val="0070C0"/>
                </a:solidFill>
              </a:rPr>
              <a:t>Návrh </a:t>
            </a:r>
            <a:r>
              <a:rPr lang="cs-CZ" sz="1900" dirty="0">
                <a:solidFill>
                  <a:srgbClr val="0070C0"/>
                </a:solidFill>
              </a:rPr>
              <a:t>ČSVTS  doplňuje </a:t>
            </a:r>
            <a:r>
              <a:rPr lang="cs-CZ" sz="1900" dirty="0" smtClean="0">
                <a:solidFill>
                  <a:srgbClr val="0070C0"/>
                </a:solidFill>
              </a:rPr>
              <a:t> </a:t>
            </a:r>
            <a:r>
              <a:rPr lang="cs-CZ" sz="1900" b="1" dirty="0" smtClean="0">
                <a:solidFill>
                  <a:srgbClr val="0070C0"/>
                </a:solidFill>
              </a:rPr>
              <a:t>Opatření </a:t>
            </a:r>
            <a:r>
              <a:rPr lang="cs-CZ" sz="1900" b="1" dirty="0">
                <a:solidFill>
                  <a:srgbClr val="0070C0"/>
                </a:solidFill>
              </a:rPr>
              <a:t>na podporu konkurenceschopnosti v oblasti </a:t>
            </a:r>
            <a:r>
              <a:rPr lang="cs-CZ" sz="1900" b="1" dirty="0" err="1" smtClean="0">
                <a:solidFill>
                  <a:srgbClr val="0070C0"/>
                </a:solidFill>
              </a:rPr>
              <a:t>VaVaI</a:t>
            </a:r>
            <a:r>
              <a:rPr lang="cs-CZ" sz="1900" b="1" dirty="0" smtClean="0">
                <a:solidFill>
                  <a:srgbClr val="0070C0"/>
                </a:solidFill>
              </a:rPr>
              <a:t>,  </a:t>
            </a:r>
            <a:r>
              <a:rPr lang="cs-CZ" sz="1900" dirty="0" smtClean="0">
                <a:solidFill>
                  <a:srgbClr val="0070C0"/>
                </a:solidFill>
              </a:rPr>
              <a:t>zpracovaná </a:t>
            </a:r>
            <a:r>
              <a:rPr lang="cs-CZ" sz="1900" dirty="0">
                <a:solidFill>
                  <a:srgbClr val="0070C0"/>
                </a:solidFill>
              </a:rPr>
              <a:t>Svazem průmyslu a dopravy ČR  pro jednání pléna RHSD z února </a:t>
            </a:r>
            <a:r>
              <a:rPr lang="cs-CZ" sz="1900" dirty="0" smtClean="0">
                <a:solidFill>
                  <a:srgbClr val="0070C0"/>
                </a:solidFill>
              </a:rPr>
              <a:t>2013.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94122"/>
          </a:xfrm>
        </p:spPr>
        <p:txBody>
          <a:bodyPr/>
          <a:lstStyle/>
          <a:p>
            <a:r>
              <a:rPr lang="cs-CZ" sz="4000" b="1" dirty="0" err="1" smtClean="0">
                <a:solidFill>
                  <a:srgbClr val="FF0000"/>
                </a:solidFill>
              </a:rPr>
              <a:t>EngineerING</a:t>
            </a:r>
            <a:r>
              <a:rPr lang="cs-CZ" sz="4000" b="1" dirty="0" smtClean="0">
                <a:solidFill>
                  <a:srgbClr val="FF0000"/>
                </a:solidFill>
              </a:rPr>
              <a:t> </a:t>
            </a:r>
            <a:r>
              <a:rPr lang="cs-CZ" sz="4000" b="1" dirty="0" err="1">
                <a:solidFill>
                  <a:srgbClr val="FF0000"/>
                </a:solidFill>
              </a:rPr>
              <a:t>card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5256584"/>
          </a:xfrm>
        </p:spPr>
        <p:txBody>
          <a:bodyPr/>
          <a:lstStyle/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ČSVTS </a:t>
            </a:r>
            <a:r>
              <a:rPr lang="cs-CZ" sz="1800" dirty="0" smtClean="0">
                <a:solidFill>
                  <a:srgbClr val="0070C0"/>
                </a:solidFill>
              </a:rPr>
              <a:t>po</a:t>
            </a:r>
            <a:r>
              <a:rPr lang="cs-CZ" sz="1800" dirty="0">
                <a:solidFill>
                  <a:srgbClr val="0070C0"/>
                </a:solidFill>
              </a:rPr>
              <a:t> dohodě s ČKAIT (Česká komora autorizovaných inženýrů a techniků činných ve výstavbě) a podporou Centra pro uznávání odborných kvalifikací MŠMT převzal odpovědnost za zavedení evropské profesní karty inženýra v České republice a zahájil dne 1.2.2013 její vydávání. </a:t>
            </a:r>
            <a:endParaRPr lang="cs-CZ" sz="1800" dirty="0" smtClean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Cílem </a:t>
            </a:r>
            <a:r>
              <a:rPr lang="cs-CZ" sz="1800" dirty="0">
                <a:solidFill>
                  <a:srgbClr val="0070C0"/>
                </a:solidFill>
              </a:rPr>
              <a:t>evropské profesní karty inženýra je především zjednodušení mobility inženýrů v Evropě (v souladu se směrnicí </a:t>
            </a:r>
            <a:r>
              <a:rPr lang="cs-CZ" sz="1800" dirty="0" err="1">
                <a:solidFill>
                  <a:srgbClr val="0070C0"/>
                </a:solidFill>
              </a:rPr>
              <a:t>Dir</a:t>
            </a:r>
            <a:r>
              <a:rPr lang="cs-CZ" sz="1800" dirty="0">
                <a:solidFill>
                  <a:srgbClr val="0070C0"/>
                </a:solidFill>
              </a:rPr>
              <a:t>. 2005/36/EC o uznávání profesních kvalifikací), v rámci evropského projektu Evropské federace inženýrských národních asociací „</a:t>
            </a:r>
            <a:r>
              <a:rPr lang="cs-CZ" sz="1800" i="1" dirty="0" err="1">
                <a:solidFill>
                  <a:srgbClr val="0070C0"/>
                </a:solidFill>
              </a:rPr>
              <a:t>engineerING</a:t>
            </a:r>
            <a:r>
              <a:rPr lang="cs-CZ" sz="1800" i="1" dirty="0">
                <a:solidFill>
                  <a:srgbClr val="0070C0"/>
                </a:solidFill>
              </a:rPr>
              <a:t> </a:t>
            </a:r>
            <a:r>
              <a:rPr lang="cs-CZ" sz="1800" i="1" dirty="0" err="1">
                <a:solidFill>
                  <a:srgbClr val="0070C0"/>
                </a:solidFill>
              </a:rPr>
              <a:t>card</a:t>
            </a:r>
            <a:r>
              <a:rPr lang="cs-CZ" sz="1800" i="1" dirty="0">
                <a:solidFill>
                  <a:srgbClr val="0070C0"/>
                </a:solidFill>
              </a:rPr>
              <a:t>“.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endParaRPr lang="cs-CZ" sz="1800" dirty="0" smtClean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Karta </a:t>
            </a:r>
            <a:r>
              <a:rPr lang="cs-CZ" sz="1800" dirty="0">
                <a:solidFill>
                  <a:srgbClr val="0070C0"/>
                </a:solidFill>
              </a:rPr>
              <a:t>dokumentuje kvalitu vzdělání a profesní kompetence podle mezinárodně uznávaných standardů. Držitelům karty zjednoduší prokazování odborné kvalifikace při získávání zaměstnání v Evropě. </a:t>
            </a:r>
            <a:endParaRPr lang="cs-CZ" sz="1800" dirty="0" smtClean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 </a:t>
            </a:r>
            <a:r>
              <a:rPr lang="cs-CZ" sz="1800" dirty="0">
                <a:solidFill>
                  <a:srgbClr val="0070C0"/>
                </a:solidFill>
              </a:rPr>
              <a:t>projektu vstoupily a smlouvu o spolupráci s FEANI podepsaly: Česká republika, Chorvatsko, Irsko, Lucembursko, Německo, Nizozemsko, Polsko, Portugalsko, Slovinsko</a:t>
            </a:r>
            <a:r>
              <a:rPr lang="cs-CZ" sz="1800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Projekt </a:t>
            </a:r>
            <a:r>
              <a:rPr lang="cs-CZ" sz="1800" dirty="0">
                <a:solidFill>
                  <a:srgbClr val="0070C0"/>
                </a:solidFill>
              </a:rPr>
              <a:t>byl představen v </a:t>
            </a:r>
            <a:r>
              <a:rPr lang="cs-CZ" sz="1800" dirty="0" err="1" smtClean="0">
                <a:solidFill>
                  <a:srgbClr val="0070C0"/>
                </a:solidFill>
              </a:rPr>
              <a:t>Ip&amp;tt</a:t>
            </a:r>
            <a:r>
              <a:rPr lang="cs-CZ" sz="1800" dirty="0" smtClean="0">
                <a:solidFill>
                  <a:srgbClr val="0070C0"/>
                </a:solidFill>
              </a:rPr>
              <a:t>  No. 2/2012</a:t>
            </a:r>
            <a:r>
              <a:rPr lang="cs-CZ" sz="1800" dirty="0">
                <a:solidFill>
                  <a:srgbClr val="0070C0"/>
                </a:solidFill>
              </a:rPr>
              <a:t>. </a:t>
            </a:r>
            <a:endParaRPr lang="cs-CZ" sz="1800" dirty="0" smtClean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Evropský </a:t>
            </a:r>
            <a:r>
              <a:rPr lang="cs-CZ" sz="1800" dirty="0">
                <a:solidFill>
                  <a:srgbClr val="0070C0"/>
                </a:solidFill>
              </a:rPr>
              <a:t>parlament </a:t>
            </a:r>
            <a:r>
              <a:rPr lang="cs-CZ" sz="1800" dirty="0" smtClean="0">
                <a:solidFill>
                  <a:srgbClr val="0070C0"/>
                </a:solidFill>
              </a:rPr>
              <a:t>v říjnu </a:t>
            </a:r>
            <a:r>
              <a:rPr lang="cs-CZ" sz="1800" dirty="0">
                <a:solidFill>
                  <a:srgbClr val="0070C0"/>
                </a:solidFill>
              </a:rPr>
              <a:t>2013 schválil modernizaci směrnice </a:t>
            </a:r>
            <a:r>
              <a:rPr lang="cs-CZ" sz="1800" dirty="0" err="1">
                <a:solidFill>
                  <a:srgbClr val="0070C0"/>
                </a:solidFill>
              </a:rPr>
              <a:t>Dir</a:t>
            </a:r>
            <a:r>
              <a:rPr lang="cs-CZ" sz="1800" dirty="0">
                <a:solidFill>
                  <a:srgbClr val="0070C0"/>
                </a:solidFill>
              </a:rPr>
              <a:t>. 2005/36/EC o uznávání profesních kvalifikací. Jednou ze zásadních změn této směrnice je zavedení evropské profesní karty pro různé profese, které o ni projeví svůj zájem. 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9968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Akreditace </a:t>
            </a:r>
            <a:r>
              <a:rPr lang="cs-CZ" sz="4000" b="1" dirty="0">
                <a:solidFill>
                  <a:srgbClr val="FF0000"/>
                </a:solidFill>
              </a:rPr>
              <a:t>EUR-ACE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680520"/>
          </a:xfrm>
        </p:spPr>
        <p:txBody>
          <a:bodyPr/>
          <a:lstStyle/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EUR-ACE </a:t>
            </a:r>
            <a:r>
              <a:rPr lang="cs-CZ" sz="1800" dirty="0">
                <a:solidFill>
                  <a:srgbClr val="0070C0"/>
                </a:solidFill>
              </a:rPr>
              <a:t>systém definuje pravidla a postupy, podle nichž se uděluje evropská značka kvality EUR-ACE inženýrským vzdělávacím programům bakalářského a magisterského stupně. </a:t>
            </a:r>
            <a:endParaRPr lang="cs-CZ" sz="1800" dirty="0" smtClean="0">
              <a:solidFill>
                <a:srgbClr val="0070C0"/>
              </a:solidFill>
            </a:endParaRP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Právo </a:t>
            </a:r>
            <a:r>
              <a:rPr lang="cs-CZ" sz="1800" dirty="0">
                <a:solidFill>
                  <a:srgbClr val="0070C0"/>
                </a:solidFill>
              </a:rPr>
              <a:t>užívání této značky je založeno na definovaném akreditačním procesu, specifikovaném EUR-ACE standardy (EUR-ACE Framework </a:t>
            </a:r>
            <a:r>
              <a:rPr lang="cs-CZ" sz="1800" dirty="0" err="1">
                <a:solidFill>
                  <a:srgbClr val="0070C0"/>
                </a:solidFill>
              </a:rPr>
              <a:t>Standards</a:t>
            </a:r>
            <a:r>
              <a:rPr lang="cs-CZ" sz="1800" dirty="0">
                <a:solidFill>
                  <a:srgbClr val="0070C0"/>
                </a:solidFill>
              </a:rPr>
              <a:t>).</a:t>
            </a: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V souvislosti se zaváděním profesní karty inženýra bude nutné řešit v České republice využití akreditace EUR-ACE vysokých technických škol podle principu Evropského sdružení pro akreditaci inženýrského vzdělávání ENAEE</a:t>
            </a:r>
            <a:endParaRPr lang="cs-CZ" sz="1800" dirty="0">
              <a:solidFill>
                <a:srgbClr val="0070C0"/>
              </a:solidFill>
            </a:endParaRP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70C0"/>
                </a:solidFill>
              </a:rPr>
              <a:t>Akreditaci EUR-ACE může v současné době provádět kterákoliv ze 7 autorizovaných agentur (ASII-DE, CTI-FR, EC-UK, EI-IR, OE-PT, RUEE-RU, MÜDEK-TR). </a:t>
            </a:r>
            <a:endParaRPr lang="cs-CZ" sz="1800" dirty="0" smtClean="0">
              <a:solidFill>
                <a:srgbClr val="0070C0"/>
              </a:solidFill>
            </a:endParaRP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Do </a:t>
            </a:r>
            <a:r>
              <a:rPr lang="cs-CZ" sz="1800" dirty="0">
                <a:solidFill>
                  <a:srgbClr val="0070C0"/>
                </a:solidFill>
              </a:rPr>
              <a:t>současnosti obdrželo akreditaci EUR ACE cca 1 000 studijních programů (DE: 250, FR: 250, IR: 100, TUR:150, RU: 100 + UK, KAZ, PT,CHI). </a:t>
            </a:r>
            <a:endParaRPr lang="cs-CZ" sz="1800" dirty="0" smtClean="0">
              <a:solidFill>
                <a:srgbClr val="0070C0"/>
              </a:solidFill>
            </a:endParaRP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1800" dirty="0" smtClean="0">
                <a:solidFill>
                  <a:srgbClr val="0070C0"/>
                </a:solidFill>
              </a:rPr>
              <a:t>V</a:t>
            </a:r>
            <a:r>
              <a:rPr lang="cs-CZ" sz="1800" dirty="0">
                <a:solidFill>
                  <a:srgbClr val="0070C0"/>
                </a:solidFill>
              </a:rPr>
              <a:t> České republice taková agentura nebyla zatím založena. Proto jedním z cílů ČSVTS je certifikace ČSVTS jako agentury, autorizované udělovat akreditaci EUR ACE.</a:t>
            </a:r>
            <a:endParaRPr 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26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Propagace ČSVTS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70C0"/>
                </a:solidFill>
              </a:rPr>
              <a:t>ČSVTS vydává 2 čísla </a:t>
            </a:r>
            <a:r>
              <a:rPr lang="cs-CZ" sz="2400" b="1" dirty="0">
                <a:solidFill>
                  <a:srgbClr val="0070C0"/>
                </a:solidFill>
              </a:rPr>
              <a:t>Zpravodaje</a:t>
            </a:r>
            <a:r>
              <a:rPr lang="cs-CZ" sz="2400" dirty="0">
                <a:solidFill>
                  <a:srgbClr val="0070C0"/>
                </a:solidFill>
              </a:rPr>
              <a:t> ročně, ve kterém informuje odbornou veřejnost o dění, které ve Svazu probíhá a ve kterém také dává prostor svým členským organizacím a domům techniky k prezentaci činnosti a zajímavých událostí v oblasti jejich působnosti. </a:t>
            </a:r>
            <a:endParaRPr lang="cs-CZ" sz="2400" dirty="0" smtClean="0">
              <a:solidFill>
                <a:srgbClr val="0070C0"/>
              </a:solidFill>
            </a:endParaRPr>
          </a:p>
          <a:p>
            <a:pPr algn="just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Vydává </a:t>
            </a:r>
            <a:r>
              <a:rPr lang="cs-CZ" sz="2400" b="1" dirty="0">
                <a:solidFill>
                  <a:srgbClr val="0070C0"/>
                </a:solidFill>
              </a:rPr>
              <a:t>Přehled odborných akcí členských organizací ČSVTS</a:t>
            </a:r>
            <a:r>
              <a:rPr lang="cs-CZ" sz="2400" dirty="0">
                <a:solidFill>
                  <a:srgbClr val="0070C0"/>
                </a:solidFill>
              </a:rPr>
              <a:t>, který vychází 2 x ročně a souhrnně informuje o odborných akcích organizovaných společnostmi ČSVTS</a:t>
            </a:r>
            <a:r>
              <a:rPr lang="cs-CZ" sz="2400" dirty="0" smtClean="0">
                <a:solidFill>
                  <a:srgbClr val="0070C0"/>
                </a:solidFill>
              </a:rPr>
              <a:t>.</a:t>
            </a:r>
          </a:p>
          <a:p>
            <a:pPr algn="just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smtClean="0">
                <a:solidFill>
                  <a:srgbClr val="0070C0"/>
                </a:solidFill>
              </a:rPr>
              <a:t>Akce </a:t>
            </a:r>
            <a:r>
              <a:rPr lang="cs-CZ" sz="2400" dirty="0">
                <a:solidFill>
                  <a:srgbClr val="0070C0"/>
                </a:solidFill>
              </a:rPr>
              <a:t>jsou zveřejňovány také na webových stránkách ČSVTS (www.csvts.cz) a na stránkách jednotlivých členských organizací.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491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</a:pPr>
            <a:endParaRPr lang="cs-CZ" altLang="cs-CZ" smtClean="0"/>
          </a:p>
          <a:p>
            <a:pPr marL="0" indent="0" algn="ctr">
              <a:buFont typeface="Arial" charset="0"/>
              <a:buNone/>
            </a:pPr>
            <a:endParaRPr lang="cs-CZ" altLang="cs-CZ" smtClean="0"/>
          </a:p>
          <a:p>
            <a:pPr marL="0" indent="0" algn="ctr">
              <a:buFont typeface="Arial" charset="0"/>
              <a:buNone/>
            </a:pPr>
            <a:endParaRPr lang="cs-CZ" altLang="cs-CZ" smtClean="0"/>
          </a:p>
          <a:p>
            <a:pPr marL="0" indent="0" algn="ctr">
              <a:buFont typeface="Arial" charset="0"/>
              <a:buNone/>
            </a:pPr>
            <a:r>
              <a:rPr lang="cs-CZ" altLang="cs-CZ" sz="4400" b="1" smtClean="0">
                <a:solidFill>
                  <a:srgbClr val="FF0000"/>
                </a:solidFill>
              </a:rPr>
              <a:t>DĚKUJI ZA POZORNOST</a:t>
            </a:r>
            <a:endParaRPr lang="en-US" altLang="cs-CZ" sz="4400" b="1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Historie ČSVTS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algn="just">
              <a:spcAft>
                <a:spcPts val="1200"/>
              </a:spcAft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70C0"/>
                </a:solidFill>
              </a:rPr>
              <a:t>Současný </a:t>
            </a:r>
            <a:r>
              <a:rPr lang="cs-CZ" dirty="0" smtClean="0">
                <a:solidFill>
                  <a:srgbClr val="0070C0"/>
                </a:solidFill>
              </a:rPr>
              <a:t>ČSVTS </a:t>
            </a:r>
            <a:r>
              <a:rPr lang="cs-CZ" dirty="0">
                <a:solidFill>
                  <a:srgbClr val="0070C0"/>
                </a:solidFill>
              </a:rPr>
              <a:t>je právním nástupcem bývalé Československé vědeckotechnické společnosti, působící v období let 1955 až 1989. </a:t>
            </a:r>
            <a:endParaRPr lang="cs-CZ" dirty="0" smtClean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70C0"/>
                </a:solidFill>
              </a:rPr>
              <a:t>Navazuje </a:t>
            </a:r>
            <a:r>
              <a:rPr lang="cs-CZ" dirty="0">
                <a:solidFill>
                  <a:srgbClr val="0070C0"/>
                </a:solidFill>
              </a:rPr>
              <a:t>na slavné tradice sdružování vědců, inženýrů, architektů a techniků, probíhající již v dávné minulosti a zejména pak na slavný Spolek inženýrů a architektů v Království českém – SIA, který byl založen již v roce 1865</a:t>
            </a:r>
            <a:r>
              <a:rPr lang="cs-CZ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63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/>
          </p:cNvSpPr>
          <p:nvPr>
            <p:ph type="body" idx="1"/>
          </p:nvPr>
        </p:nvSpPr>
        <p:spPr>
          <a:xfrm>
            <a:off x="468313" y="1989138"/>
            <a:ext cx="8229600" cy="2735262"/>
          </a:xfrm>
        </p:spPr>
        <p:txBody>
          <a:bodyPr/>
          <a:lstStyle/>
          <a:p>
            <a:pPr marL="400050" lvl="1" indent="0" algn="just" eaLnBrk="1" hangingPunct="1">
              <a:spcBef>
                <a:spcPts val="1800"/>
              </a:spcBef>
              <a:buFont typeface="Arial" charset="0"/>
              <a:buNone/>
            </a:pPr>
            <a:r>
              <a:rPr lang="cs-CZ" altLang="cs-CZ" sz="3200" dirty="0" smtClean="0">
                <a:solidFill>
                  <a:srgbClr val="0070C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Zastupovat zájmy členských organizací, podporovat činnost členů ČSVTS a vytvářet podmínky pro zajištění profesních zájmů, kari</a:t>
            </a:r>
            <a:r>
              <a:rPr lang="cs-CZ" altLang="cs-CZ" sz="3200" dirty="0" smtClean="0">
                <a:solidFill>
                  <a:srgbClr val="0070C0"/>
                </a:solidFill>
                <a:latin typeface="Cambria" pitchFamily="18" charset="0"/>
              </a:rPr>
              <a:t>é</a:t>
            </a:r>
            <a:r>
              <a:rPr lang="cs-CZ" altLang="cs-CZ" sz="3200" dirty="0" smtClean="0">
                <a:solidFill>
                  <a:srgbClr val="0070C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rního rozvoje a celoživotního </a:t>
            </a:r>
            <a:r>
              <a:rPr lang="cs-CZ" altLang="cs-CZ" sz="3200" dirty="0" err="1" smtClean="0">
                <a:solidFill>
                  <a:srgbClr val="0070C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vzdělá-vání</a:t>
            </a:r>
            <a:r>
              <a:rPr lang="cs-CZ" altLang="cs-CZ" sz="3200" dirty="0" smtClean="0">
                <a:solidFill>
                  <a:srgbClr val="0070C0"/>
                </a:solidFill>
                <a:latin typeface="Cambria" pitchFamily="18" charset="0"/>
                <a:ea typeface="Arial Unicode MS" pitchFamily="34" charset="-128"/>
                <a:cs typeface="Arial Unicode MS" pitchFamily="34" charset="-128"/>
              </a:rPr>
              <a:t> inženýrů a techniků.</a:t>
            </a:r>
            <a:endParaRPr lang="cs-CZ" altLang="cs-CZ" dirty="0" smtClean="0">
              <a:latin typeface="Cambria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4438" y="404813"/>
            <a:ext cx="37433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4000" b="1" dirty="0">
                <a:solidFill>
                  <a:srgbClr val="FF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Poslání </a:t>
            </a:r>
            <a:r>
              <a:rPr lang="cs-CZ" sz="4000" b="1" dirty="0" smtClean="0">
                <a:solidFill>
                  <a:srgbClr val="FF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ČSVTS</a:t>
            </a:r>
            <a:endParaRPr lang="cs-CZ" sz="4000" b="1" dirty="0">
              <a:solidFill>
                <a:srgbClr val="FF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sz="4000" b="1" dirty="0" smtClean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Strategický záměr </a:t>
            </a:r>
            <a:r>
              <a:rPr lang="cs-CZ" sz="4000" b="1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ČSVTS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997152"/>
          </a:xfrm>
        </p:spPr>
        <p:txBody>
          <a:bodyPr/>
          <a:lstStyle/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70C0"/>
                </a:solidFill>
              </a:rPr>
              <a:t>Pečovat </a:t>
            </a:r>
            <a:r>
              <a:rPr lang="cs-CZ" dirty="0">
                <a:solidFill>
                  <a:srgbClr val="0070C0"/>
                </a:solidFill>
              </a:rPr>
              <a:t>o rozšiřování vědeckotechnických </a:t>
            </a:r>
            <a:r>
              <a:rPr lang="cs-CZ" dirty="0" smtClean="0">
                <a:solidFill>
                  <a:srgbClr val="0070C0"/>
                </a:solidFill>
              </a:rPr>
              <a:t>poznatků.</a:t>
            </a:r>
            <a:endParaRPr lang="cs-CZ" dirty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70C0"/>
                </a:solidFill>
              </a:rPr>
              <a:t>Přispívat </a:t>
            </a:r>
            <a:r>
              <a:rPr lang="cs-CZ" dirty="0">
                <a:solidFill>
                  <a:srgbClr val="0070C0"/>
                </a:solidFill>
              </a:rPr>
              <a:t>k trvalému zvyšování odbornosti inženýrů a </a:t>
            </a:r>
            <a:r>
              <a:rPr lang="cs-CZ" dirty="0" smtClean="0">
                <a:solidFill>
                  <a:srgbClr val="0070C0"/>
                </a:solidFill>
              </a:rPr>
              <a:t>techniků.</a:t>
            </a:r>
            <a:endParaRPr lang="cs-CZ" dirty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70C0"/>
                </a:solidFill>
              </a:rPr>
              <a:t>Ochraňovat </a:t>
            </a:r>
            <a:r>
              <a:rPr lang="cs-CZ" dirty="0">
                <a:solidFill>
                  <a:srgbClr val="0070C0"/>
                </a:solidFill>
              </a:rPr>
              <a:t>jejich profesní </a:t>
            </a:r>
            <a:r>
              <a:rPr lang="cs-CZ" dirty="0" smtClean="0">
                <a:solidFill>
                  <a:srgbClr val="0070C0"/>
                </a:solidFill>
              </a:rPr>
              <a:t>zájmy.</a:t>
            </a:r>
            <a:endParaRPr lang="cs-CZ" dirty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dirty="0" smtClean="0">
                <a:solidFill>
                  <a:srgbClr val="0070C0"/>
                </a:solidFill>
              </a:rPr>
              <a:t>Podílet </a:t>
            </a:r>
            <a:r>
              <a:rPr lang="cs-CZ" dirty="0">
                <a:solidFill>
                  <a:srgbClr val="0070C0"/>
                </a:solidFill>
              </a:rPr>
              <a:t>se na ovlivňování technického a </a:t>
            </a:r>
            <a:r>
              <a:rPr lang="cs-CZ" dirty="0" err="1" smtClean="0">
                <a:solidFill>
                  <a:srgbClr val="0070C0"/>
                </a:solidFill>
              </a:rPr>
              <a:t>hospo</a:t>
            </a:r>
            <a:r>
              <a:rPr lang="cs-CZ" dirty="0" smtClean="0">
                <a:solidFill>
                  <a:srgbClr val="0070C0"/>
                </a:solidFill>
              </a:rPr>
              <a:t>-dářského </a:t>
            </a:r>
            <a:r>
              <a:rPr lang="cs-CZ" dirty="0">
                <a:solidFill>
                  <a:srgbClr val="0070C0"/>
                </a:solidFill>
              </a:rPr>
              <a:t>rozvoje </a:t>
            </a:r>
            <a:r>
              <a:rPr lang="cs-CZ" dirty="0" smtClean="0">
                <a:solidFill>
                  <a:srgbClr val="0070C0"/>
                </a:solidFill>
              </a:rPr>
              <a:t>státu.</a:t>
            </a:r>
            <a:endParaRPr lang="cs-CZ" dirty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70C0"/>
                </a:solidFill>
              </a:rPr>
              <a:t>R</a:t>
            </a:r>
            <a:r>
              <a:rPr lang="cs-CZ" dirty="0" smtClean="0">
                <a:solidFill>
                  <a:srgbClr val="0070C0"/>
                </a:solidFill>
              </a:rPr>
              <a:t>eprezentovat </a:t>
            </a:r>
            <a:r>
              <a:rPr lang="cs-CZ" dirty="0">
                <a:solidFill>
                  <a:srgbClr val="0070C0"/>
                </a:solidFill>
              </a:rPr>
              <a:t>Českou republiku </a:t>
            </a:r>
            <a:r>
              <a:rPr lang="cs-CZ" dirty="0" smtClean="0">
                <a:solidFill>
                  <a:srgbClr val="0070C0"/>
                </a:solidFill>
              </a:rPr>
              <a:t>na </a:t>
            </a:r>
            <a:r>
              <a:rPr lang="cs-CZ" dirty="0" err="1" smtClean="0">
                <a:solidFill>
                  <a:srgbClr val="0070C0"/>
                </a:solidFill>
              </a:rPr>
              <a:t>meziná-rodním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>
                <a:solidFill>
                  <a:srgbClr val="0070C0"/>
                </a:solidFill>
              </a:rPr>
              <a:t>poli v relevantních oborech.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7996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/>
          </p:cNvSpPr>
          <p:nvPr>
            <p:ph type="body" idx="1"/>
          </p:nvPr>
        </p:nvSpPr>
        <p:spPr>
          <a:xfrm>
            <a:off x="468313" y="1481138"/>
            <a:ext cx="8075612" cy="5260230"/>
          </a:xfrm>
        </p:spPr>
        <p:txBody>
          <a:bodyPr/>
          <a:lstStyle/>
          <a:p>
            <a:pPr lvl="1" indent="-342900" algn="just" eaLnBrk="1" hangingPunct="1">
              <a:spcBef>
                <a:spcPts val="12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cs-CZ" altLang="cs-CZ" sz="2000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Sdružuje  6</a:t>
            </a:r>
            <a:r>
              <a:rPr lang="cs-CZ" altLang="cs-CZ" sz="2000" dirty="0" smtClean="0">
                <a:solidFill>
                  <a:srgbClr val="0070C0"/>
                </a:solidFill>
              </a:rPr>
              <a:t>7</a:t>
            </a:r>
            <a:r>
              <a:rPr lang="cs-CZ" altLang="cs-CZ" sz="2000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  zájmových společností a 5 regionálních Domů techniky, které pokrývají většinu oborů dle číselníku CEP.</a:t>
            </a:r>
          </a:p>
          <a:p>
            <a:pPr lvl="1" indent="-342900" algn="just" eaLnBrk="1" hangingPunct="1">
              <a:spcBef>
                <a:spcPts val="12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cs-CZ" altLang="cs-CZ" sz="2000" dirty="0" smtClean="0">
                <a:solidFill>
                  <a:srgbClr val="0070C0"/>
                </a:solidFill>
                <a:ea typeface="Arial Unicode MS" pitchFamily="34" charset="-128"/>
                <a:cs typeface="Arial Unicode MS" pitchFamily="34" charset="-128"/>
              </a:rPr>
              <a:t>Společnosti jsou členy několika desítek mezinárodních nevládních organizací z různých  oblastí průmyslu, zemědělství, životního prostředí,  techniky ve zdravotnictví, vzdělávání  a technologií.</a:t>
            </a:r>
          </a:p>
          <a:p>
            <a:pPr lvl="1" indent="-342900" algn="just" eaLnBrk="1" hangingPunct="1">
              <a:spcBef>
                <a:spcPts val="12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cs-CZ" altLang="cs-CZ" sz="2000" dirty="0" smtClean="0">
                <a:solidFill>
                  <a:srgbClr val="0070C0"/>
                </a:solidFill>
              </a:rPr>
              <a:t>ČSVTS je aktivním členem mezinárodních inženýrských organizací  FEANI (Evropská federace národních inženýrských asociací) a WEFO (Světová federace inženýrských organizací).</a:t>
            </a:r>
          </a:p>
          <a:p>
            <a:pPr lvl="1" indent="-342900" algn="just" eaLnBrk="1" hangingPunct="1">
              <a:spcBef>
                <a:spcPts val="12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cs-CZ" altLang="cs-CZ" sz="2000" dirty="0" smtClean="0">
                <a:solidFill>
                  <a:srgbClr val="0070C0"/>
                </a:solidFill>
              </a:rPr>
              <a:t>Dlouhodobě sleduje vývoj ve sledovaných  problémech v Evropské unii a seznamuje  své členy a další zájemce  s informacemi z různých orgánů EU.</a:t>
            </a:r>
          </a:p>
          <a:p>
            <a:pPr lvl="1" indent="-342900" algn="just" eaLnBrk="1" hangingPunct="1">
              <a:spcBef>
                <a:spcPts val="1200"/>
              </a:spcBef>
              <a:buClr>
                <a:srgbClr val="00B0F0"/>
              </a:buClr>
              <a:buFont typeface="Wingdings" pitchFamily="2" charset="2"/>
              <a:buChar char="§"/>
            </a:pPr>
            <a:r>
              <a:rPr lang="cs-CZ" altLang="cs-CZ" sz="2000" dirty="0" smtClean="0">
                <a:solidFill>
                  <a:srgbClr val="0070C0"/>
                </a:solidFill>
              </a:rPr>
              <a:t>Gestorem inženýrské karty, která zjednodušuje  srovnání dosaženého inženýrského vzdělání v ČR s požadovanými standardy  na společném trhu EU.</a:t>
            </a:r>
            <a:endParaRPr lang="cs-CZ" altLang="cs-CZ" sz="2400" dirty="0" smtClean="0">
              <a:solidFill>
                <a:srgbClr val="0070C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07950" y="404813"/>
            <a:ext cx="7559675" cy="10763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buFont typeface="Arial" charset="0"/>
              <a:buNone/>
              <a:defRPr/>
            </a:pPr>
            <a:r>
              <a:rPr lang="cs-CZ" sz="3200" b="1" dirty="0">
                <a:solidFill>
                  <a:srgbClr val="FF0000"/>
                </a:solidFill>
                <a:latin typeface="+mj-lt"/>
                <a:ea typeface="Arial Unicode MS" pitchFamily="34" charset="-128"/>
                <a:cs typeface="Arial Unicode MS" pitchFamily="34" charset="-128"/>
              </a:rPr>
              <a:t>Český svaz vědeckotechnických společností</a:t>
            </a:r>
          </a:p>
          <a:p>
            <a:pPr algn="ctr">
              <a:defRPr/>
            </a:pPr>
            <a:r>
              <a:rPr lang="cs-CZ" sz="3200" b="1" dirty="0">
                <a:solidFill>
                  <a:srgbClr val="FF0000"/>
                </a:solidFill>
                <a:ea typeface="Arial Unicode MS" pitchFamily="34" charset="-128"/>
                <a:cs typeface="Arial Unicode MS" pitchFamily="34" charset="-128"/>
              </a:rPr>
              <a:t>ČSVTS </a:t>
            </a:r>
            <a:endParaRPr lang="cs-CZ" sz="3200" b="1" dirty="0">
              <a:solidFill>
                <a:srgbClr val="FF0000"/>
              </a:solidFill>
              <a:latin typeface="+mj-lt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229600" cy="4968552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rgbClr val="0070C0"/>
                </a:solidFill>
              </a:rPr>
              <a:t>České Budějovice, Kladno,  Ostrava, Pardubice, Plzeň.</a:t>
            </a:r>
          </a:p>
          <a:p>
            <a:pPr algn="just" eaLnBrk="1" hangingPunct="1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§"/>
              <a:defRPr/>
            </a:pPr>
            <a:r>
              <a:rPr lang="cs-CZ" dirty="0" smtClean="0">
                <a:solidFill>
                  <a:srgbClr val="0070C0"/>
                </a:solidFill>
                <a:ea typeface="Calibri"/>
                <a:cs typeface="Times New Roman"/>
              </a:rPr>
              <a:t>Poskytují </a:t>
            </a:r>
            <a:r>
              <a:rPr lang="cs-CZ" dirty="0">
                <a:solidFill>
                  <a:srgbClr val="0070C0"/>
                </a:solidFill>
                <a:ea typeface="Calibri"/>
                <a:cs typeface="Times New Roman"/>
              </a:rPr>
              <a:t>členským organizacím ČSVTS, technikům a dalším  odborníkům  informace a poznatky z oblasti vědy a techniky formou odborných akcí, seminářů a konferencí a v neposlední řadě celou škálou  kurzů, včetně celoživotního </a:t>
            </a:r>
            <a:r>
              <a:rPr lang="cs-CZ" dirty="0" smtClean="0">
                <a:solidFill>
                  <a:srgbClr val="0070C0"/>
                </a:solidFill>
                <a:ea typeface="Calibri"/>
                <a:cs typeface="Times New Roman"/>
              </a:rPr>
              <a:t>vzdělávání.</a:t>
            </a:r>
          </a:p>
          <a:p>
            <a:pPr algn="just" eaLnBrk="1" hangingPunct="1">
              <a:spcAft>
                <a:spcPts val="600"/>
              </a:spcAft>
              <a:buClr>
                <a:srgbClr val="00B0F0"/>
              </a:buClr>
              <a:buFont typeface="Wingdings" pitchFamily="2" charset="2"/>
              <a:buChar char="§"/>
              <a:defRPr/>
            </a:pPr>
            <a:r>
              <a:rPr lang="cs-CZ" dirty="0">
                <a:solidFill>
                  <a:srgbClr val="0070C0"/>
                </a:solidFill>
                <a:latin typeface="+mj-lt"/>
                <a:cs typeface="Times New Roman"/>
              </a:rPr>
              <a:t>Ř</a:t>
            </a:r>
            <a:r>
              <a:rPr lang="cs-CZ" dirty="0" smtClean="0">
                <a:solidFill>
                  <a:srgbClr val="0070C0"/>
                </a:solidFill>
                <a:latin typeface="+mj-lt"/>
                <a:cs typeface="Times New Roman"/>
              </a:rPr>
              <a:t>ešiteli </a:t>
            </a:r>
            <a:r>
              <a:rPr lang="cs-CZ" dirty="0">
                <a:solidFill>
                  <a:srgbClr val="0070C0"/>
                </a:solidFill>
              </a:rPr>
              <a:t>projektů podporovaných </a:t>
            </a:r>
            <a:r>
              <a:rPr lang="cs-CZ" dirty="0" smtClean="0">
                <a:solidFill>
                  <a:srgbClr val="0070C0"/>
                </a:solidFill>
              </a:rPr>
              <a:t>EU.</a:t>
            </a:r>
            <a:endParaRPr lang="cs-CZ" dirty="0" smtClean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7088" y="411163"/>
            <a:ext cx="63373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spcAft>
                <a:spcPts val="1800"/>
              </a:spcAft>
              <a:defRPr/>
            </a:pPr>
            <a:r>
              <a:rPr lang="cs-CZ" sz="4000" b="1" dirty="0">
                <a:solidFill>
                  <a:srgbClr val="FF0000"/>
                </a:solidFill>
                <a:latin typeface="+mj-lt"/>
              </a:rPr>
              <a:t>Domy techniky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Bilaterární smlouvy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Slovenský </a:t>
            </a:r>
            <a:r>
              <a:rPr lang="cs-CZ" sz="2400" dirty="0" err="1" smtClean="0">
                <a:solidFill>
                  <a:srgbClr val="0070C0"/>
                </a:solidFill>
              </a:rPr>
              <a:t>Zväz</a:t>
            </a:r>
            <a:r>
              <a:rPr lang="cs-CZ" sz="2400" dirty="0" smtClean="0">
                <a:solidFill>
                  <a:srgbClr val="0070C0"/>
                </a:solidFill>
              </a:rPr>
              <a:t> </a:t>
            </a:r>
            <a:r>
              <a:rPr lang="cs-CZ" sz="2400" dirty="0">
                <a:solidFill>
                  <a:srgbClr val="0070C0"/>
                </a:solidFill>
              </a:rPr>
              <a:t>slovenských </a:t>
            </a:r>
            <a:r>
              <a:rPr lang="cs-CZ" sz="2400" dirty="0" err="1">
                <a:solidFill>
                  <a:srgbClr val="0070C0"/>
                </a:solidFill>
              </a:rPr>
              <a:t>vedecko</a:t>
            </a:r>
            <a:r>
              <a:rPr lang="cs-CZ" sz="2400" dirty="0">
                <a:solidFill>
                  <a:srgbClr val="0070C0"/>
                </a:solidFill>
              </a:rPr>
              <a:t>-technických </a:t>
            </a:r>
            <a:r>
              <a:rPr lang="cs-CZ" sz="2400" dirty="0" smtClean="0">
                <a:solidFill>
                  <a:srgbClr val="0070C0"/>
                </a:solidFill>
              </a:rPr>
              <a:t>společností. </a:t>
            </a: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Německý VDI. </a:t>
            </a: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Čínský </a:t>
            </a:r>
            <a:r>
              <a:rPr lang="cs-CZ" sz="2400" dirty="0">
                <a:solidFill>
                  <a:srgbClr val="0070C0"/>
                </a:solidFill>
              </a:rPr>
              <a:t>CAST – </a:t>
            </a:r>
            <a:r>
              <a:rPr lang="cs-CZ" sz="2400" dirty="0" err="1">
                <a:solidFill>
                  <a:srgbClr val="0070C0"/>
                </a:solidFill>
              </a:rPr>
              <a:t>China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Association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of</a:t>
            </a:r>
            <a:r>
              <a:rPr lang="cs-CZ" sz="2400" dirty="0">
                <a:solidFill>
                  <a:srgbClr val="0070C0"/>
                </a:solidFill>
              </a:rPr>
              <a:t> Science and </a:t>
            </a:r>
            <a:r>
              <a:rPr lang="cs-CZ" sz="2400" dirty="0" smtClean="0">
                <a:solidFill>
                  <a:srgbClr val="0070C0"/>
                </a:solidFill>
              </a:rPr>
              <a:t>Technology</a:t>
            </a:r>
            <a:r>
              <a:rPr lang="cs-CZ" sz="2400" dirty="0">
                <a:solidFill>
                  <a:srgbClr val="0070C0"/>
                </a:solidFill>
              </a:rPr>
              <a:t>.</a:t>
            </a:r>
            <a:endParaRPr lang="cs-CZ" sz="2400" dirty="0" smtClean="0">
              <a:solidFill>
                <a:srgbClr val="0070C0"/>
              </a:solidFill>
            </a:endParaRP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Portugalský </a:t>
            </a:r>
            <a:r>
              <a:rPr lang="cs-CZ" sz="2400" dirty="0" err="1">
                <a:solidFill>
                  <a:srgbClr val="0070C0"/>
                </a:solidFill>
              </a:rPr>
              <a:t>Ordem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dos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 smtClean="0">
                <a:solidFill>
                  <a:srgbClr val="0070C0"/>
                </a:solidFill>
              </a:rPr>
              <a:t>Ingenheiros</a:t>
            </a:r>
            <a:r>
              <a:rPr lang="cs-CZ" sz="2400" dirty="0">
                <a:solidFill>
                  <a:srgbClr val="0070C0"/>
                </a:solidFill>
              </a:rPr>
              <a:t>.</a:t>
            </a:r>
            <a:endParaRPr lang="cs-CZ" sz="2400" dirty="0" smtClean="0">
              <a:solidFill>
                <a:srgbClr val="0070C0"/>
              </a:solidFill>
            </a:endParaRPr>
          </a:p>
          <a:p>
            <a:pPr algn="just">
              <a:spcBef>
                <a:spcPts val="6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Ukrajinský svaz </a:t>
            </a:r>
            <a:r>
              <a:rPr lang="cs-CZ" sz="2400" dirty="0">
                <a:solidFill>
                  <a:srgbClr val="0070C0"/>
                </a:solidFill>
              </a:rPr>
              <a:t>vědeckých a inženýrských asociací. </a:t>
            </a:r>
            <a:endParaRPr lang="cs-CZ" sz="2400" dirty="0" smtClean="0">
              <a:solidFill>
                <a:srgbClr val="0070C0"/>
              </a:solidFill>
            </a:endParaRPr>
          </a:p>
          <a:p>
            <a:pPr algn="just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V</a:t>
            </a:r>
            <a:r>
              <a:rPr lang="cs-CZ" sz="2400" dirty="0">
                <a:solidFill>
                  <a:srgbClr val="0070C0"/>
                </a:solidFill>
              </a:rPr>
              <a:t> těchto dnech, na základě žádosti Instituce inženýrů Indie - </a:t>
            </a:r>
            <a:r>
              <a:rPr lang="cs-CZ" sz="2400" dirty="0" err="1">
                <a:solidFill>
                  <a:srgbClr val="0070C0"/>
                </a:solidFill>
              </a:rPr>
              <a:t>The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Institution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of</a:t>
            </a:r>
            <a:r>
              <a:rPr lang="cs-CZ" sz="2400" dirty="0">
                <a:solidFill>
                  <a:srgbClr val="0070C0"/>
                </a:solidFill>
              </a:rPr>
              <a:t> </a:t>
            </a:r>
            <a:r>
              <a:rPr lang="cs-CZ" sz="2400" dirty="0" err="1">
                <a:solidFill>
                  <a:srgbClr val="0070C0"/>
                </a:solidFill>
              </a:rPr>
              <a:t>Engineers</a:t>
            </a:r>
            <a:r>
              <a:rPr lang="cs-CZ" sz="2400" dirty="0">
                <a:solidFill>
                  <a:srgbClr val="0070C0"/>
                </a:solidFill>
              </a:rPr>
              <a:t> (India) Svaz jedná o možnosti bližší spolupráce a partnerství. </a:t>
            </a:r>
            <a:endParaRPr lang="cs-CZ" sz="2400" dirty="0" smtClean="0">
              <a:solidFill>
                <a:srgbClr val="0070C0"/>
              </a:solidFill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400" dirty="0" smtClean="0">
                <a:solidFill>
                  <a:srgbClr val="0070C0"/>
                </a:solidFill>
              </a:rPr>
              <a:t>Na </a:t>
            </a:r>
            <a:r>
              <a:rPr lang="cs-CZ" sz="2400" dirty="0">
                <a:solidFill>
                  <a:srgbClr val="0070C0"/>
                </a:solidFill>
              </a:rPr>
              <a:t>úrovni členských organizací se spolupráce rozvíjí s dalšími </a:t>
            </a:r>
            <a:r>
              <a:rPr lang="cs-CZ" sz="2400" dirty="0" smtClean="0">
                <a:solidFill>
                  <a:srgbClr val="0070C0"/>
                </a:solidFill>
              </a:rPr>
              <a:t>34 evropskými </a:t>
            </a:r>
            <a:r>
              <a:rPr lang="cs-CZ" sz="2400" dirty="0">
                <a:solidFill>
                  <a:srgbClr val="0070C0"/>
                </a:solidFill>
              </a:rPr>
              <a:t>a světovými vědeckými </a:t>
            </a:r>
            <a:r>
              <a:rPr lang="cs-CZ" sz="2400" dirty="0" smtClean="0">
                <a:solidFill>
                  <a:srgbClr val="0070C0"/>
                </a:solidFill>
              </a:rPr>
              <a:t>společnostmi</a:t>
            </a:r>
            <a:r>
              <a:rPr lang="cs-CZ" sz="2400" dirty="0">
                <a:solidFill>
                  <a:srgbClr val="0070C0"/>
                </a:solidFill>
              </a:rPr>
              <a:t>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740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 smtClean="0">
                <a:solidFill>
                  <a:srgbClr val="FF0000"/>
                </a:solidFill>
              </a:rPr>
              <a:t>Spolupráce s CAST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680520"/>
          </a:xfrm>
        </p:spPr>
        <p:txBody>
          <a:bodyPr/>
          <a:lstStyle/>
          <a:p>
            <a:pPr algn="just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300" dirty="0" smtClean="0">
                <a:solidFill>
                  <a:srgbClr val="0070C0"/>
                </a:solidFill>
              </a:rPr>
              <a:t>Spolupráce </a:t>
            </a:r>
            <a:r>
              <a:rPr lang="cs-CZ" sz="2300" dirty="0">
                <a:solidFill>
                  <a:srgbClr val="0070C0"/>
                </a:solidFill>
              </a:rPr>
              <a:t>v oblasti životního prostředí, těžkého strojírenství a zemědělství na úrovni akademických výměn nebo praktického využití znalostí. </a:t>
            </a:r>
            <a:endParaRPr lang="cs-CZ" sz="2300" dirty="0" smtClean="0">
              <a:solidFill>
                <a:srgbClr val="0070C0"/>
              </a:solidFill>
            </a:endParaRPr>
          </a:p>
          <a:p>
            <a:pPr algn="just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300" dirty="0" smtClean="0">
                <a:solidFill>
                  <a:srgbClr val="0070C0"/>
                </a:solidFill>
              </a:rPr>
              <a:t>Vyslání </a:t>
            </a:r>
            <a:r>
              <a:rPr lang="cs-CZ" sz="2300" dirty="0">
                <a:solidFill>
                  <a:srgbClr val="0070C0"/>
                </a:solidFill>
              </a:rPr>
              <a:t>vynikajícího českého vědce na 16. výroční zasedání CAST, do sekce pro výjimečné světové vědce s mimořádným přínosem své práce pro celé lidstvo, které se uskuteční v květnu 2014 v  Číně. </a:t>
            </a:r>
            <a:endParaRPr lang="cs-CZ" sz="2300" dirty="0" smtClean="0">
              <a:solidFill>
                <a:srgbClr val="0070C0"/>
              </a:solidFill>
            </a:endParaRPr>
          </a:p>
          <a:p>
            <a:pPr algn="just">
              <a:spcBef>
                <a:spcPts val="1200"/>
              </a:spcBef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cs-CZ" sz="2300" dirty="0" smtClean="0">
                <a:solidFill>
                  <a:srgbClr val="0070C0"/>
                </a:solidFill>
              </a:rPr>
              <a:t>Na </a:t>
            </a:r>
            <a:r>
              <a:rPr lang="cs-CZ" sz="2300" dirty="0">
                <a:solidFill>
                  <a:srgbClr val="0070C0"/>
                </a:solidFill>
              </a:rPr>
              <a:t>pozvání BAST - </a:t>
            </a:r>
            <a:r>
              <a:rPr lang="cs-CZ" sz="2300" dirty="0" err="1">
                <a:solidFill>
                  <a:srgbClr val="0070C0"/>
                </a:solidFill>
              </a:rPr>
              <a:t>Beijing</a:t>
            </a:r>
            <a:r>
              <a:rPr lang="cs-CZ" sz="2300" dirty="0">
                <a:solidFill>
                  <a:srgbClr val="0070C0"/>
                </a:solidFill>
              </a:rPr>
              <a:t> </a:t>
            </a:r>
            <a:r>
              <a:rPr lang="cs-CZ" sz="2300" dirty="0" err="1">
                <a:solidFill>
                  <a:srgbClr val="0070C0"/>
                </a:solidFill>
              </a:rPr>
              <a:t>Association</a:t>
            </a:r>
            <a:r>
              <a:rPr lang="cs-CZ" sz="2300" dirty="0">
                <a:solidFill>
                  <a:srgbClr val="0070C0"/>
                </a:solidFill>
              </a:rPr>
              <a:t> </a:t>
            </a:r>
            <a:r>
              <a:rPr lang="cs-CZ" sz="2300" dirty="0" err="1">
                <a:solidFill>
                  <a:srgbClr val="0070C0"/>
                </a:solidFill>
              </a:rPr>
              <a:t>of</a:t>
            </a:r>
            <a:r>
              <a:rPr lang="cs-CZ" sz="2300" dirty="0">
                <a:solidFill>
                  <a:srgbClr val="0070C0"/>
                </a:solidFill>
              </a:rPr>
              <a:t> Science and Technology, ČSVTS vyšle 5 člennou studentskou delegaci do Pekingu v březnu 2014. Vybraní studenti se </a:t>
            </a:r>
            <a:r>
              <a:rPr lang="cs-CZ" sz="2300" dirty="0" smtClean="0">
                <a:solidFill>
                  <a:srgbClr val="0070C0"/>
                </a:solidFill>
              </a:rPr>
              <a:t>zúčastní mezinárodního </a:t>
            </a:r>
            <a:r>
              <a:rPr lang="cs-CZ" sz="2300" dirty="0">
                <a:solidFill>
                  <a:srgbClr val="0070C0"/>
                </a:solidFill>
              </a:rPr>
              <a:t>finále středoškolské studentské vědecké soutěže s dlouholetou tradicí </a:t>
            </a:r>
            <a:r>
              <a:rPr lang="cs-CZ" sz="2300" dirty="0" smtClean="0">
                <a:solidFill>
                  <a:srgbClr val="0070C0"/>
                </a:solidFill>
              </a:rPr>
              <a:t> - </a:t>
            </a:r>
            <a:r>
              <a:rPr lang="cs-CZ" sz="2300" dirty="0" err="1" smtClean="0">
                <a:solidFill>
                  <a:srgbClr val="0070C0"/>
                </a:solidFill>
              </a:rPr>
              <a:t>The</a:t>
            </a:r>
            <a:r>
              <a:rPr lang="cs-CZ" sz="2300" dirty="0" smtClean="0">
                <a:solidFill>
                  <a:srgbClr val="0070C0"/>
                </a:solidFill>
              </a:rPr>
              <a:t> </a:t>
            </a:r>
            <a:r>
              <a:rPr lang="cs-CZ" sz="2300" dirty="0" err="1">
                <a:solidFill>
                  <a:srgbClr val="0070C0"/>
                </a:solidFill>
              </a:rPr>
              <a:t>Beijing</a:t>
            </a:r>
            <a:r>
              <a:rPr lang="cs-CZ" sz="2300" dirty="0">
                <a:solidFill>
                  <a:srgbClr val="0070C0"/>
                </a:solidFill>
              </a:rPr>
              <a:t> </a:t>
            </a:r>
            <a:r>
              <a:rPr lang="cs-CZ" sz="2300" dirty="0" err="1">
                <a:solidFill>
                  <a:srgbClr val="0070C0"/>
                </a:solidFill>
              </a:rPr>
              <a:t>Youth</a:t>
            </a:r>
            <a:r>
              <a:rPr lang="cs-CZ" sz="2300" dirty="0">
                <a:solidFill>
                  <a:srgbClr val="0070C0"/>
                </a:solidFill>
              </a:rPr>
              <a:t> Science </a:t>
            </a:r>
            <a:r>
              <a:rPr lang="cs-CZ" sz="2300" dirty="0" err="1">
                <a:solidFill>
                  <a:srgbClr val="0070C0"/>
                </a:solidFill>
              </a:rPr>
              <a:t>Creation</a:t>
            </a:r>
            <a:r>
              <a:rPr lang="cs-CZ" sz="2300" dirty="0">
                <a:solidFill>
                  <a:srgbClr val="0070C0"/>
                </a:solidFill>
              </a:rPr>
              <a:t> </a:t>
            </a:r>
            <a:r>
              <a:rPr lang="cs-CZ" sz="2300" dirty="0" err="1" smtClean="0">
                <a:solidFill>
                  <a:srgbClr val="0070C0"/>
                </a:solidFill>
              </a:rPr>
              <a:t>Competition</a:t>
            </a:r>
            <a:r>
              <a:rPr lang="cs-CZ" sz="2300" dirty="0" smtClean="0">
                <a:solidFill>
                  <a:srgbClr val="0070C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422411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107950" y="115888"/>
            <a:ext cx="7642225" cy="1143000"/>
          </a:xfrm>
        </p:spPr>
        <p:txBody>
          <a:bodyPr/>
          <a:lstStyle/>
          <a:p>
            <a:r>
              <a:rPr lang="cs-CZ" altLang="cs-CZ" sz="4000" b="1" dirty="0" smtClean="0">
                <a:solidFill>
                  <a:srgbClr val="FF0000"/>
                </a:solidFill>
              </a:rPr>
              <a:t>Iniciativy ČSVTS v oblasti  inovací</a:t>
            </a:r>
            <a:endParaRPr lang="en-US" altLang="cs-CZ" sz="4000" b="1" dirty="0" smtClean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5"/>
            <a:ext cx="8218487" cy="5184775"/>
          </a:xfrm>
        </p:spPr>
        <p:txBody>
          <a:bodyPr/>
          <a:lstStyle/>
          <a:p>
            <a:pPr marL="0" indent="0" algn="just"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0C0"/>
                </a:solidFill>
              </a:rPr>
              <a:t>Kulatý stůl v říjnu 2011 a konference v dubnu 2013 – problematika </a:t>
            </a:r>
            <a:r>
              <a:rPr lang="cs-CZ" sz="2000" b="1" dirty="0" smtClean="0">
                <a:solidFill>
                  <a:srgbClr val="0070C0"/>
                </a:solidFill>
              </a:rPr>
              <a:t>Českého </a:t>
            </a:r>
            <a:r>
              <a:rPr lang="cs-CZ" sz="2000" b="1" dirty="0">
                <a:solidFill>
                  <a:srgbClr val="0070C0"/>
                </a:solidFill>
              </a:rPr>
              <a:t>inovačního partnerství za účasti nejen  členských organizací ČSVTS </a:t>
            </a:r>
            <a:r>
              <a:rPr lang="cs-CZ" sz="2000" b="1" dirty="0" smtClean="0">
                <a:solidFill>
                  <a:srgbClr val="0070C0"/>
                </a:solidFill>
              </a:rPr>
              <a:t>, </a:t>
            </a:r>
            <a:r>
              <a:rPr lang="cs-CZ" sz="2000" b="1" dirty="0">
                <a:solidFill>
                  <a:srgbClr val="0070C0"/>
                </a:solidFill>
              </a:rPr>
              <a:t>ale i zástupců  ministerstva školství, mládeže a tělovýchovy, ministerstva průmyslu a obchodu a zástupců dalších zájmových </a:t>
            </a:r>
            <a:r>
              <a:rPr lang="cs-CZ" sz="2000" b="1" dirty="0" smtClean="0">
                <a:solidFill>
                  <a:srgbClr val="0070C0"/>
                </a:solidFill>
              </a:rPr>
              <a:t>organizací.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Podklad:</a:t>
            </a:r>
          </a:p>
          <a:p>
            <a:pPr marL="400050" lvl="1" indent="0" algn="just"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0C0"/>
                </a:solidFill>
              </a:rPr>
              <a:t>Stěžejní iniciativy strategie Evropa 2020 – Unie inovací.</a:t>
            </a:r>
            <a:endParaRPr lang="en-US" sz="2000" dirty="0" smtClean="0">
              <a:solidFill>
                <a:srgbClr val="0070C0"/>
              </a:solidFill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Cíl: </a:t>
            </a:r>
          </a:p>
          <a:p>
            <a:pPr marL="400050" lvl="1" indent="0" algn="just"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0C0"/>
                </a:solidFill>
              </a:rPr>
              <a:t>Výměna </a:t>
            </a:r>
            <a:r>
              <a:rPr lang="cs-CZ" sz="2000" dirty="0">
                <a:solidFill>
                  <a:srgbClr val="0070C0"/>
                </a:solidFill>
              </a:rPr>
              <a:t>názorů na problematiku inovací v ČR a v návaznosti na připravovaná evropská partnerství  v letech 2014-20 s možností vytvořit podobnou formu spolupráce mezi zainteresovanými institucemi </a:t>
            </a:r>
            <a:r>
              <a:rPr lang="cs-CZ" sz="2000" dirty="0" smtClean="0">
                <a:solidFill>
                  <a:srgbClr val="0070C0"/>
                </a:solidFill>
              </a:rPr>
              <a:t>a organizacemi </a:t>
            </a:r>
            <a:r>
              <a:rPr lang="cs-CZ" sz="2000" dirty="0">
                <a:solidFill>
                  <a:srgbClr val="0070C0"/>
                </a:solidFill>
              </a:rPr>
              <a:t>v </a:t>
            </a:r>
            <a:r>
              <a:rPr lang="cs-CZ" sz="2000" dirty="0" smtClean="0">
                <a:solidFill>
                  <a:srgbClr val="0070C0"/>
                </a:solidFill>
              </a:rPr>
              <a:t>ČR .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§"/>
              <a:defRPr/>
            </a:pPr>
            <a:r>
              <a:rPr lang="cs-CZ" sz="2400" b="1" dirty="0" smtClean="0">
                <a:solidFill>
                  <a:srgbClr val="C00000"/>
                </a:solidFill>
              </a:rPr>
              <a:t>Doporučení:  </a:t>
            </a:r>
          </a:p>
          <a:p>
            <a:pPr marL="400050" lvl="1" indent="0" algn="just">
              <a:buFont typeface="Arial" charset="0"/>
              <a:buNone/>
              <a:defRPr/>
            </a:pPr>
            <a:r>
              <a:rPr lang="cs-CZ" sz="2000" dirty="0" smtClean="0">
                <a:solidFill>
                  <a:srgbClr val="0070C0"/>
                </a:solidFill>
              </a:rPr>
              <a:t>Vytvoření  Českého </a:t>
            </a:r>
            <a:r>
              <a:rPr lang="cs-CZ" sz="2000" dirty="0">
                <a:solidFill>
                  <a:srgbClr val="0070C0"/>
                </a:solidFill>
              </a:rPr>
              <a:t>inovačního partnerství z iniciativy </a:t>
            </a:r>
            <a:r>
              <a:rPr lang="cs-CZ" sz="2000" dirty="0" smtClean="0">
                <a:solidFill>
                  <a:srgbClr val="0070C0"/>
                </a:solidFill>
              </a:rPr>
              <a:t>ČSVTS na odpovídajícím smluvním základě.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426</Words>
  <Application>Microsoft Office PowerPoint</Application>
  <PresentationFormat>On-screen Show (4:3)</PresentationFormat>
  <Paragraphs>77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Motiv sady Office</vt:lpstr>
      <vt:lpstr>Slide 1</vt:lpstr>
      <vt:lpstr>Historie ČSVTS</vt:lpstr>
      <vt:lpstr>Slide 3</vt:lpstr>
      <vt:lpstr>Strategický záměr ČSVTS</vt:lpstr>
      <vt:lpstr>Slide 5</vt:lpstr>
      <vt:lpstr>Slide 6</vt:lpstr>
      <vt:lpstr>Bilaterární smlouvy</vt:lpstr>
      <vt:lpstr>Spolupráce s CAST</vt:lpstr>
      <vt:lpstr>Iniciativy ČSVTS v oblasti  inovací</vt:lpstr>
      <vt:lpstr>České inovační partnerství</vt:lpstr>
      <vt:lpstr>EngineerING card</vt:lpstr>
      <vt:lpstr>Akreditace EUR-ACE</vt:lpstr>
      <vt:lpstr>Propagace ČSVTS</vt:lpstr>
      <vt:lpstr>Slide 14</vt:lpstr>
    </vt:vector>
  </TitlesOfParts>
  <Company>Jan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</dc:creator>
  <cp:lastModifiedBy>user</cp:lastModifiedBy>
  <cp:revision>55</cp:revision>
  <dcterms:created xsi:type="dcterms:W3CDTF">2009-03-06T12:43:47Z</dcterms:created>
  <dcterms:modified xsi:type="dcterms:W3CDTF">2013-12-02T18:37:52Z</dcterms:modified>
</cp:coreProperties>
</file>